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Proxima Nova"/>
      <p:regular r:id="rId19"/>
      <p:bold r:id="rId20"/>
      <p:italic r:id="rId21"/>
      <p:boldItalic r:id="rId22"/>
    </p:embeddedFont>
    <p:embeddedFont>
      <p:font typeface="Proxima Nova Extrabold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.fntdata"/><Relationship Id="rId11" Type="http://schemas.openxmlformats.org/officeDocument/2006/relationships/slide" Target="slides/slide6.xml"/><Relationship Id="rId22" Type="http://schemas.openxmlformats.org/officeDocument/2006/relationships/font" Target="fonts/ProximaNova-boldItalic.fntdata"/><Relationship Id="rId10" Type="http://schemas.openxmlformats.org/officeDocument/2006/relationships/slide" Target="slides/slide5.xml"/><Relationship Id="rId21" Type="http://schemas.openxmlformats.org/officeDocument/2006/relationships/font" Target="fonts/ProximaNova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ProximaNovaExtrabo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roximaNova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55c2878b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955c2878b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0032562af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a0032562af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0032562af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a0032562af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168636aa2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9168636aa2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168636aa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168636aa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e3e3b692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e3e3b692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e3e3b692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e3e3b692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168636aa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168636aa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168636aa2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168636aa2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168636aa2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168636aa2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e3e3b6921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e3e3b6921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168636aa2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168636aa2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4.jpg"/><Relationship Id="rId5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63750" y="301425"/>
            <a:ext cx="7722600" cy="23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72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ED0800"/>
                </a:solidFill>
                <a:latin typeface="Proxima Nova"/>
                <a:ea typeface="Proxima Nova"/>
                <a:cs typeface="Proxima Nova"/>
                <a:sym typeface="Proxima Nova"/>
              </a:rPr>
              <a:t>Brand name</a:t>
            </a:r>
            <a:br>
              <a:rPr b="1" lang="en" sz="4800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en" sz="4800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rPr>
              <a:t>STRATEGIE DE COMUNICARE</a:t>
            </a:r>
            <a:endParaRPr b="1" sz="4800">
              <a:solidFill>
                <a:srgbClr val="40404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55" name="Google Shape;55;p13"/>
          <p:cNvCxnSpPr/>
          <p:nvPr/>
        </p:nvCxnSpPr>
        <p:spPr>
          <a:xfrm flipH="1" rot="10800000">
            <a:off x="588625" y="3123925"/>
            <a:ext cx="1124100" cy="90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" name="Google Shape;56;p13"/>
          <p:cNvSpPr/>
          <p:nvPr/>
        </p:nvSpPr>
        <p:spPr>
          <a:xfrm>
            <a:off x="5645725" y="1323150"/>
            <a:ext cx="2625300" cy="157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LOGO</a:t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6722650" y="4355227"/>
            <a:ext cx="1548375" cy="54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311700" y="216850"/>
            <a:ext cx="87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Funnel vânzări </a:t>
            </a:r>
            <a:endParaRPr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cxnSp>
        <p:nvCxnSpPr>
          <p:cNvPr id="132" name="Google Shape;132;p22"/>
          <p:cNvCxnSpPr/>
          <p:nvPr/>
        </p:nvCxnSpPr>
        <p:spPr>
          <a:xfrm flipH="1" rot="10800000">
            <a:off x="462000" y="789100"/>
            <a:ext cx="973800" cy="105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8200" y="941950"/>
            <a:ext cx="5334440" cy="404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311700" y="216850"/>
            <a:ext cx="87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Pașii următori</a:t>
            </a:r>
            <a:r>
              <a:rPr lang="en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 </a:t>
            </a:r>
            <a:endParaRPr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cxnSp>
        <p:nvCxnSpPr>
          <p:cNvPr id="139" name="Google Shape;139;p23"/>
          <p:cNvCxnSpPr/>
          <p:nvPr/>
        </p:nvCxnSpPr>
        <p:spPr>
          <a:xfrm flipH="1" rot="10800000">
            <a:off x="462000" y="789100"/>
            <a:ext cx="973800" cy="105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0" name="Google Shape;140;p23"/>
          <p:cNvSpPr txBox="1"/>
          <p:nvPr/>
        </p:nvSpPr>
        <p:spPr>
          <a:xfrm>
            <a:off x="380675" y="992450"/>
            <a:ext cx="8016600" cy="3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AutoNum type="arabicPeriod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Realizare media plan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AutoNum type="arabicPeriod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Realizare buget de marketing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AutoNum type="arabicPeriod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Realizare plan de campanii: structură mesaje, temporalitate și frecvență.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AutoNum type="arabicPeriod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Implementare plan de campanii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AutoNum type="arabicPeriod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Monitorizare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>
            <p:ph type="title"/>
          </p:nvPr>
        </p:nvSpPr>
        <p:spPr>
          <a:xfrm>
            <a:off x="311700" y="216850"/>
            <a:ext cx="87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Monitorizare</a:t>
            </a:r>
            <a:endParaRPr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cxnSp>
        <p:nvCxnSpPr>
          <p:cNvPr id="146" name="Google Shape;146;p24"/>
          <p:cNvCxnSpPr/>
          <p:nvPr/>
        </p:nvCxnSpPr>
        <p:spPr>
          <a:xfrm flipH="1" rot="10800000">
            <a:off x="462000" y="789100"/>
            <a:ext cx="973800" cy="105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7" name="Google Shape;147;p24"/>
          <p:cNvSpPr txBox="1"/>
          <p:nvPr/>
        </p:nvSpPr>
        <p:spPr>
          <a:xfrm>
            <a:off x="362525" y="1128400"/>
            <a:ext cx="3711600" cy="3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Monitorizăm pe bază de media plan dacă s-au atins numărul de vizualizări și interacțiuni cu reclamele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Monitorizăm numărul de abonați la newsletter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Monitorizăm numărul de persoane care își fac carduri de fidelitate și se încadrează în segmentul țintă.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Monitorizăm prin …………….. tranzacțiile realizate și valoarea acestora.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8" name="Google Shape;1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6525" y="941950"/>
            <a:ext cx="4765076" cy="2939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/>
          <p:nvPr>
            <p:ph type="title"/>
          </p:nvPr>
        </p:nvSpPr>
        <p:spPr>
          <a:xfrm>
            <a:off x="3252675" y="1904125"/>
            <a:ext cx="2373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Mulțumesc!</a:t>
            </a:r>
            <a:endParaRPr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cxnSp>
        <p:nvCxnSpPr>
          <p:cNvPr id="154" name="Google Shape;154;p25"/>
          <p:cNvCxnSpPr/>
          <p:nvPr/>
        </p:nvCxnSpPr>
        <p:spPr>
          <a:xfrm flipH="1" rot="10800000">
            <a:off x="3901575" y="2566509"/>
            <a:ext cx="973800" cy="105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5" name="Google Shape;155;p25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3901575" y="4576651"/>
            <a:ext cx="1240924" cy="43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CADRU GENERAL</a:t>
            </a:r>
            <a:endParaRPr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3981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roxima Nova"/>
              <a:buChar char="●"/>
            </a:pP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Brand name este unul dintre cei mai mari producători de ……….. din județul </a:t>
            </a: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……….. 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roxima Nova"/>
              <a:buChar char="●"/>
            </a:pP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Cota de piață de </a:t>
            </a: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……….. </a:t>
            </a: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în județul </a:t>
            </a: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……….. </a:t>
            </a: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și </a:t>
            </a: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………..  </a:t>
            </a: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în România pe codul CAEN </a:t>
            </a: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……….. 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roxima Nova"/>
              <a:buChar char="●"/>
            </a:pP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În județul </a:t>
            </a: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……….. </a:t>
            </a: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ocupă locul # ca și cifră de afaceri după </a:t>
            </a: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……….. </a:t>
            </a: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și </a:t>
            </a: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……….. 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cxnSp>
        <p:nvCxnSpPr>
          <p:cNvPr id="64" name="Google Shape;64;p14"/>
          <p:cNvCxnSpPr/>
          <p:nvPr/>
        </p:nvCxnSpPr>
        <p:spPr>
          <a:xfrm flipH="1" rot="10800000">
            <a:off x="462000" y="1017700"/>
            <a:ext cx="973800" cy="105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" name="Google Shape;65;p14"/>
          <p:cNvSpPr txBox="1"/>
          <p:nvPr/>
        </p:nvSpPr>
        <p:spPr>
          <a:xfrm>
            <a:off x="129475" y="4476250"/>
            <a:ext cx="23850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*</a:t>
            </a:r>
            <a:r>
              <a:rPr lang="en" sz="900"/>
              <a:t>Conform Risco.ro</a:t>
            </a:r>
            <a:endParaRPr sz="900"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1625" y="196050"/>
            <a:ext cx="4348999" cy="86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5400" y="1218250"/>
            <a:ext cx="4546201" cy="2837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CADRU GENERAL</a:t>
            </a:r>
            <a:endParaRPr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3981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roxima Nova"/>
              <a:buChar char="●"/>
            </a:pP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Clienții Brand name conform </a:t>
            </a: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datel</a:t>
            </a: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or</a:t>
            </a: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extrase în urma raportului de carduri de fidelitate sunt:</a:t>
            </a:r>
            <a:endParaRPr/>
          </a:p>
        </p:txBody>
      </p:sp>
      <p:cxnSp>
        <p:nvCxnSpPr>
          <p:cNvPr id="74" name="Google Shape;74;p15"/>
          <p:cNvCxnSpPr/>
          <p:nvPr/>
        </p:nvCxnSpPr>
        <p:spPr>
          <a:xfrm flipH="1" rot="10800000">
            <a:off x="462000" y="1017700"/>
            <a:ext cx="973800" cy="105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500" y="2244350"/>
            <a:ext cx="3147550" cy="264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5400" y="1170125"/>
            <a:ext cx="4546201" cy="3152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CADRU GENERAL</a:t>
            </a:r>
            <a:endParaRPr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152475"/>
            <a:ext cx="4442100" cy="161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Clienții …………….. cu vârsta de …… de ani sunt cei mai numeroși - </a:t>
            </a:r>
            <a:r>
              <a:rPr lang="en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…… </a:t>
            </a:r>
            <a:r>
              <a:rPr lang="en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cu card de fidelitate. </a:t>
            </a:r>
            <a:endParaRPr sz="11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Media de vârstă a clienților este astfel de </a:t>
            </a:r>
            <a:r>
              <a:rPr lang="en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…… </a:t>
            </a:r>
            <a:r>
              <a:rPr lang="en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ani</a:t>
            </a:r>
            <a:endParaRPr sz="11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Nu există diferențe clare între sexul segmentelor țintă. Din datele disponibile </a:t>
            </a:r>
            <a:r>
              <a:rPr lang="en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…… </a:t>
            </a:r>
            <a:r>
              <a:rPr lang="en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% sunt bărbați și </a:t>
            </a:r>
            <a:r>
              <a:rPr lang="en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…… </a:t>
            </a:r>
            <a:r>
              <a:rPr lang="en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% sunt femei. Doar 1</a:t>
            </a:r>
            <a:r>
              <a:rPr lang="en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…… </a:t>
            </a:r>
            <a:r>
              <a:rPr lang="en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persoane au menționat sexul.</a:t>
            </a:r>
            <a:endParaRPr sz="11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83" name="Google Shape;83;p16"/>
          <p:cNvCxnSpPr/>
          <p:nvPr/>
        </p:nvCxnSpPr>
        <p:spPr>
          <a:xfrm flipH="1" rot="10800000">
            <a:off x="462000" y="1017700"/>
            <a:ext cx="973800" cy="105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14975"/>
            <a:ext cx="4190697" cy="207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1900" y="135500"/>
            <a:ext cx="4085401" cy="2436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97247" y="2815900"/>
            <a:ext cx="3835064" cy="207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Obiective</a:t>
            </a:r>
            <a:endParaRPr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1152475"/>
            <a:ext cx="4360500" cy="39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</a:pPr>
            <a:r>
              <a:rPr lang="en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Crearea unei strategii de comunicare specifică celui mai profitabil segment țintă</a:t>
            </a:r>
            <a:endParaRPr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</a:pPr>
            <a:r>
              <a:rPr lang="en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Corectarea percepției pe piață a imaginii companiei </a:t>
            </a:r>
            <a:endParaRPr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</a:pPr>
            <a:r>
              <a:rPr lang="en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Creșterea vizibilității brandului </a:t>
            </a:r>
            <a:endParaRPr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</a:pPr>
            <a:r>
              <a:rPr lang="en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Creare pâlnie de vânzări de la lead la client fidel</a:t>
            </a:r>
            <a:endParaRPr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</a:pPr>
            <a:r>
              <a:rPr lang="en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Crearea și creșterea KPI-ului - Client Lifetime Value</a:t>
            </a:r>
            <a:endParaRPr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cxnSp>
        <p:nvCxnSpPr>
          <p:cNvPr id="93" name="Google Shape;93;p17"/>
          <p:cNvCxnSpPr/>
          <p:nvPr/>
        </p:nvCxnSpPr>
        <p:spPr>
          <a:xfrm flipH="1" rot="10800000">
            <a:off x="462000" y="1017700"/>
            <a:ext cx="973800" cy="105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4600" y="1170125"/>
            <a:ext cx="4167000" cy="2640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Descriere segment țintă principal</a:t>
            </a:r>
            <a:endParaRPr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1152600"/>
            <a:ext cx="4093200" cy="39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Femei și bărbați cu vârsta cuprinsă între 25 și 45 de ani</a:t>
            </a:r>
            <a:endParaRPr sz="11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</a:t>
            </a:r>
            <a:r>
              <a:rPr lang="en" sz="11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ersoane cu 1, 2, 3 + copii, familii monoparentale</a:t>
            </a:r>
            <a:endParaRPr sz="11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Activi în câmpul muncii, cu venituri medii și peste medie</a:t>
            </a:r>
            <a:endParaRPr sz="11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Studii universitare</a:t>
            </a:r>
            <a:endParaRPr sz="11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Interese: preocupați de sănătatea proprie și a copiilor, doresc să transmită valori tradiționale copiilor</a:t>
            </a:r>
            <a:endParaRPr sz="11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Părinți ocupați care caută surse de încredere pentru alimentația copiilor</a:t>
            </a:r>
            <a:endParaRPr sz="11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Interesați de sprijinirea producătorilor locali, apartenența la comunitatea locală și dezvoltarea economică a acesteia.</a:t>
            </a:r>
            <a:endParaRPr sz="1100"/>
          </a:p>
        </p:txBody>
      </p:sp>
      <p:cxnSp>
        <p:nvCxnSpPr>
          <p:cNvPr id="101" name="Google Shape;101;p18"/>
          <p:cNvCxnSpPr/>
          <p:nvPr/>
        </p:nvCxnSpPr>
        <p:spPr>
          <a:xfrm flipH="1" rot="10800000">
            <a:off x="462000" y="1017700"/>
            <a:ext cx="973800" cy="105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2896" y="1028200"/>
            <a:ext cx="3286176" cy="184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5925" y="2986400"/>
            <a:ext cx="3144851" cy="209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Strategia de produs</a:t>
            </a:r>
            <a:endParaRPr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cxnSp>
        <p:nvCxnSpPr>
          <p:cNvPr id="109" name="Google Shape;109;p19"/>
          <p:cNvCxnSpPr/>
          <p:nvPr/>
        </p:nvCxnSpPr>
        <p:spPr>
          <a:xfrm flipH="1" rot="10800000">
            <a:off x="462000" y="1017700"/>
            <a:ext cx="973800" cy="105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311700" y="1152475"/>
            <a:ext cx="3930000" cy="13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484900" y="1277950"/>
            <a:ext cx="3833700" cy="3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În oferta …………….. se află …. de produse de panificație și patiserie. 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Am identificat ……. de sortimente diferite de </a:t>
            </a:r>
            <a:r>
              <a:rPr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…….</a:t>
            </a: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 și </a:t>
            </a:r>
            <a:r>
              <a:rPr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…….</a:t>
            </a: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, cu gramaje diferite și specialități de </a:t>
            </a:r>
            <a:r>
              <a:rPr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…….</a:t>
            </a: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 unice ca ofertă pe piață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2450" y="377550"/>
            <a:ext cx="2913598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Produse disponibile doar în oferta brand name</a:t>
            </a:r>
            <a:endParaRPr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cxnSp>
        <p:nvCxnSpPr>
          <p:cNvPr id="118" name="Google Shape;118;p20"/>
          <p:cNvCxnSpPr/>
          <p:nvPr/>
        </p:nvCxnSpPr>
        <p:spPr>
          <a:xfrm flipH="1" rot="10800000">
            <a:off x="462000" y="1017700"/>
            <a:ext cx="973800" cy="105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000" y="1147575"/>
            <a:ext cx="7795459" cy="381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311700" y="445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Canale de comunicare*</a:t>
            </a:r>
            <a:endParaRPr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cxnSp>
        <p:nvCxnSpPr>
          <p:cNvPr id="125" name="Google Shape;125;p21"/>
          <p:cNvCxnSpPr/>
          <p:nvPr/>
        </p:nvCxnSpPr>
        <p:spPr>
          <a:xfrm flipH="1" rot="10800000">
            <a:off x="462000" y="1017700"/>
            <a:ext cx="973800" cy="105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150" y="1139325"/>
            <a:ext cx="8035403" cy="381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